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
      <p:font typeface="Nuni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Nunito-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Nunito-italic.fntdata"/><Relationship Id="rId12" Type="http://schemas.openxmlformats.org/officeDocument/2006/relationships/slide" Target="slides/slide7.xml"/><Relationship Id="rId34" Type="http://schemas.openxmlformats.org/officeDocument/2006/relationships/font" Target="fonts/Nuni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Nuni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26ed7afe32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26ed7afe32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26ed7afe3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26ed7afe3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26ed7afe32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26ed7afe32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26ed7afe32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26ed7afe32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26ed7afe32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26ed7afe32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26ed7afe32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26ed7afe32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26ed7afe32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26ed7afe32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26ed7afe32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26ed7afe32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26ed7afe32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26ed7afe32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505d312a5d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505d312a5d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26ed7afe32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26ed7afe32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26ed7afe32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26ed7afe32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26ed7afe32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26ed7afe32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26ed7afe32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26ed7afe32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505d312a5d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505d312a5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26ed7afe32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26ed7afe32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26ed7afe32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26ed7afe32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26ed7afe32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26ed7afe32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26ed7afe32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26ed7afe32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26ed7afe32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26ed7afe32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26ed7afe32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26ed7afe32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26ed7afe32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26ed7afe32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699" y="1822825"/>
            <a:ext cx="62532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Reducing risk of </a:t>
            </a:r>
            <a:r>
              <a:rPr lang="en"/>
              <a:t>investment in Bitcoin and Gold</a:t>
            </a:r>
            <a:r>
              <a:rPr lang="en"/>
              <a:t> </a:t>
            </a:r>
            <a:endParaRPr/>
          </a:p>
        </p:txBody>
      </p:sp>
      <p:sp>
        <p:nvSpPr>
          <p:cNvPr id="129" name="Google Shape;129;p13"/>
          <p:cNvSpPr txBox="1"/>
          <p:nvPr>
            <p:ph idx="1" type="subTitle"/>
          </p:nvPr>
        </p:nvSpPr>
        <p:spPr>
          <a:xfrm>
            <a:off x="1858700" y="3413158"/>
            <a:ext cx="5361300" cy="522600"/>
          </a:xfrm>
          <a:prstGeom prst="rect">
            <a:avLst/>
          </a:prstGeom>
          <a:solidFill>
            <a:schemeClr val="dk1"/>
          </a:solidFill>
        </p:spPr>
        <p:txBody>
          <a:bodyPr anchorCtr="0" anchor="t" bIns="91425" lIns="91425" spcFirstLastPara="1" rIns="91425" wrap="square" tIns="91425">
            <a:normAutofit/>
          </a:bodyPr>
          <a:lstStyle/>
          <a:p>
            <a:pPr indent="0" lvl="0" marL="0" rtl="0" algn="ctr">
              <a:spcBef>
                <a:spcPts val="0"/>
              </a:spcBef>
              <a:spcAft>
                <a:spcPts val="0"/>
              </a:spcAft>
              <a:buNone/>
            </a:pPr>
            <a:r>
              <a:rPr lang="en"/>
              <a:t>By: Bubba Ernest, Rosie Dabbagh</a:t>
            </a:r>
            <a:r>
              <a:rPr lang="en"/>
              <a:t>i, Kaushik Basavaraju</a:t>
            </a:r>
            <a:endParaRPr>
              <a:solidFill>
                <a:srgbClr val="7F6000"/>
              </a:solidFill>
              <a:highlight>
                <a:schemeClr val="dk1"/>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2"/>
          <p:cNvSpPr txBox="1"/>
          <p:nvPr>
            <p:ph idx="1" type="body"/>
          </p:nvPr>
        </p:nvSpPr>
        <p:spPr>
          <a:xfrm>
            <a:off x="819150" y="469225"/>
            <a:ext cx="7505700" cy="3969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3" name="Google Shape;183;p22"/>
          <p:cNvPicPr preferRelativeResize="0"/>
          <p:nvPr/>
        </p:nvPicPr>
        <p:blipFill>
          <a:blip r:embed="rId3">
            <a:alphaModFix/>
          </a:blip>
          <a:stretch>
            <a:fillRect/>
          </a:stretch>
        </p:blipFill>
        <p:spPr>
          <a:xfrm>
            <a:off x="609300" y="542825"/>
            <a:ext cx="7925401" cy="3822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3"/>
          <p:cNvSpPr txBox="1"/>
          <p:nvPr>
            <p:ph idx="1" type="body"/>
          </p:nvPr>
        </p:nvSpPr>
        <p:spPr>
          <a:xfrm>
            <a:off x="819150" y="629425"/>
            <a:ext cx="7505700" cy="380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9" name="Google Shape;189;p23"/>
          <p:cNvPicPr preferRelativeResize="0"/>
          <p:nvPr/>
        </p:nvPicPr>
        <p:blipFill>
          <a:blip r:embed="rId3">
            <a:alphaModFix/>
          </a:blip>
          <a:stretch>
            <a:fillRect/>
          </a:stretch>
        </p:blipFill>
        <p:spPr>
          <a:xfrm>
            <a:off x="1293200" y="463500"/>
            <a:ext cx="6981023" cy="42164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4"/>
          <p:cNvSpPr txBox="1"/>
          <p:nvPr>
            <p:ph idx="1" type="body"/>
          </p:nvPr>
        </p:nvSpPr>
        <p:spPr>
          <a:xfrm>
            <a:off x="819150" y="606550"/>
            <a:ext cx="7505700" cy="3832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5" name="Google Shape;195;p24"/>
          <p:cNvPicPr preferRelativeResize="0"/>
          <p:nvPr/>
        </p:nvPicPr>
        <p:blipFill>
          <a:blip r:embed="rId3">
            <a:alphaModFix/>
          </a:blip>
          <a:stretch>
            <a:fillRect/>
          </a:stretch>
        </p:blipFill>
        <p:spPr>
          <a:xfrm>
            <a:off x="535700" y="675225"/>
            <a:ext cx="8072599" cy="3891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5"/>
          <p:cNvSpPr txBox="1"/>
          <p:nvPr>
            <p:ph idx="1" type="body"/>
          </p:nvPr>
        </p:nvSpPr>
        <p:spPr>
          <a:xfrm>
            <a:off x="819150" y="469225"/>
            <a:ext cx="7505700" cy="3969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1" name="Google Shape;201;p25"/>
          <p:cNvPicPr preferRelativeResize="0"/>
          <p:nvPr/>
        </p:nvPicPr>
        <p:blipFill>
          <a:blip r:embed="rId3">
            <a:alphaModFix/>
          </a:blip>
          <a:stretch>
            <a:fillRect/>
          </a:stretch>
        </p:blipFill>
        <p:spPr>
          <a:xfrm>
            <a:off x="766775" y="469225"/>
            <a:ext cx="7558076" cy="3845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6"/>
          <p:cNvSpPr txBox="1"/>
          <p:nvPr>
            <p:ph idx="1" type="body"/>
          </p:nvPr>
        </p:nvSpPr>
        <p:spPr>
          <a:xfrm>
            <a:off x="819150" y="972775"/>
            <a:ext cx="7505700" cy="3465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7" name="Google Shape;207;p26"/>
          <p:cNvPicPr preferRelativeResize="0"/>
          <p:nvPr/>
        </p:nvPicPr>
        <p:blipFill>
          <a:blip r:embed="rId3">
            <a:alphaModFix/>
          </a:blip>
          <a:stretch>
            <a:fillRect/>
          </a:stretch>
        </p:blipFill>
        <p:spPr>
          <a:xfrm>
            <a:off x="819150" y="686650"/>
            <a:ext cx="7409299" cy="33986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7"/>
          <p:cNvSpPr txBox="1"/>
          <p:nvPr>
            <p:ph idx="1" type="body"/>
          </p:nvPr>
        </p:nvSpPr>
        <p:spPr>
          <a:xfrm>
            <a:off x="619300" y="1024475"/>
            <a:ext cx="7505700" cy="3740700"/>
          </a:xfrm>
          <a:prstGeom prst="rect">
            <a:avLst/>
          </a:prstGeom>
        </p:spPr>
        <p:txBody>
          <a:bodyPr anchorCtr="0" anchor="t" bIns="91425" lIns="91425" spcFirstLastPara="1" rIns="91425" wrap="square" tIns="91425">
            <a:normAutofit/>
          </a:bodyPr>
          <a:lstStyle/>
          <a:p>
            <a:pPr indent="-311150" lvl="0" marL="457200" marR="0" rtl="0" algn="l">
              <a:lnSpc>
                <a:spcPct val="115000"/>
              </a:lnSpc>
              <a:spcBef>
                <a:spcPts val="0"/>
              </a:spcBef>
              <a:spcAft>
                <a:spcPts val="0"/>
              </a:spcAft>
              <a:buSzPts val="1300"/>
              <a:buChar char="●"/>
            </a:pPr>
            <a:r>
              <a:rPr lang="en"/>
              <a:t>Based on y_pred_df combined with historical prices from BTC_df a new data frame was produced to track past and </a:t>
            </a:r>
            <a:r>
              <a:rPr lang="en"/>
              <a:t>future possible entry exit points.</a:t>
            </a:r>
            <a:endParaRPr/>
          </a:p>
          <a:p>
            <a:pPr indent="-311150" lvl="0" marL="457200" marR="0" rtl="0" algn="l">
              <a:lnSpc>
                <a:spcPct val="115000"/>
              </a:lnSpc>
              <a:spcBef>
                <a:spcPts val="0"/>
              </a:spcBef>
              <a:spcAft>
                <a:spcPts val="0"/>
              </a:spcAft>
              <a:buSzPts val="1300"/>
              <a:buChar char="●"/>
            </a:pPr>
            <a:r>
              <a:rPr lang="en"/>
              <a:t>Using SMA 50 and SMA 100 rolling windows seemed to be the optimal choice as adjusting these time frames yielded trends that did not accurately track pricing data from prior closing prices - the variance meant it would be tough to use shorter time frames to predict future closing prices (slide 12).</a:t>
            </a:r>
            <a:endParaRPr/>
          </a:p>
          <a:p>
            <a:pPr indent="-311150" lvl="0" marL="457200" marR="0" rtl="0" algn="l">
              <a:lnSpc>
                <a:spcPct val="115000"/>
              </a:lnSpc>
              <a:spcBef>
                <a:spcPts val="0"/>
              </a:spcBef>
              <a:spcAft>
                <a:spcPts val="0"/>
              </a:spcAft>
              <a:buSzPts val="1300"/>
              <a:buChar char="●"/>
            </a:pPr>
            <a:r>
              <a:rPr lang="en"/>
              <a:t>Based on the given parameters, there seemed to be no entry or exit points for future prediction of closing prices 30 days out.</a:t>
            </a:r>
            <a:endParaRPr/>
          </a:p>
          <a:p>
            <a:pPr indent="-298450" lvl="1" marL="914400" marR="0" rtl="0" algn="l">
              <a:lnSpc>
                <a:spcPct val="115000"/>
              </a:lnSpc>
              <a:spcBef>
                <a:spcPts val="0"/>
              </a:spcBef>
              <a:spcAft>
                <a:spcPts val="0"/>
              </a:spcAft>
              <a:buSzPts val="1100"/>
              <a:buChar char="○"/>
            </a:pPr>
            <a:r>
              <a:rPr lang="en" sz="1300"/>
              <a:t>If this time frame was extended further there would be a higher chance for the intersection of SMA 50 and SMA 100 that would signal a buy or sell opportunity.</a:t>
            </a:r>
            <a:endParaRPr sz="1300"/>
          </a:p>
          <a:p>
            <a:pPr indent="-298450" lvl="1" marL="914400" marR="0" rtl="0" algn="l">
              <a:lnSpc>
                <a:spcPct val="115000"/>
              </a:lnSpc>
              <a:spcBef>
                <a:spcPts val="0"/>
              </a:spcBef>
              <a:spcAft>
                <a:spcPts val="0"/>
              </a:spcAft>
              <a:buSzPts val="1100"/>
              <a:buChar char="○"/>
            </a:pPr>
            <a:r>
              <a:rPr lang="en" sz="1300"/>
              <a:t>However, the accuracy for which that model would hold would need to be sufficiently tested</a:t>
            </a:r>
            <a:endParaRPr/>
          </a:p>
          <a:p>
            <a:pPr indent="-311150" lvl="0" marL="457200" marR="0" rtl="0" algn="l">
              <a:lnSpc>
                <a:spcPct val="115000"/>
              </a:lnSpc>
              <a:spcBef>
                <a:spcPts val="0"/>
              </a:spcBef>
              <a:spcAft>
                <a:spcPts val="0"/>
              </a:spcAft>
              <a:buSzPts val="1300"/>
              <a:buChar char="●"/>
            </a:pPr>
            <a:r>
              <a:rPr lang="en"/>
              <a:t>Back Testing corroborates our findings to not exit the market - simply holding the position as of January 24, 2023 (latest entry point) would yield a favorable result - the portfolio value as of that date was close to 2.39 million and as of June 30th, 2023 spiked to nearly 4.37 million (slide 13).</a:t>
            </a:r>
            <a:endParaRPr/>
          </a:p>
        </p:txBody>
      </p:sp>
      <p:sp>
        <p:nvSpPr>
          <p:cNvPr id="213" name="Google Shape;213;p27"/>
          <p:cNvSpPr txBox="1"/>
          <p:nvPr/>
        </p:nvSpPr>
        <p:spPr>
          <a:xfrm>
            <a:off x="1043425" y="666875"/>
            <a:ext cx="722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BTC Trading Algorithm/Backtesting analysis</a:t>
            </a:r>
            <a:endParaRPr>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19" name="Google Shape;219;p28"/>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0" name="Google Shape;220;p28"/>
          <p:cNvPicPr preferRelativeResize="0"/>
          <p:nvPr/>
        </p:nvPicPr>
        <p:blipFill>
          <a:blip r:embed="rId3">
            <a:alphaModFix/>
          </a:blip>
          <a:stretch>
            <a:fillRect/>
          </a:stretch>
        </p:blipFill>
        <p:spPr>
          <a:xfrm>
            <a:off x="892650" y="612325"/>
            <a:ext cx="7505702" cy="39188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9"/>
          <p:cNvSpPr txBox="1"/>
          <p:nvPr>
            <p:ph idx="1" type="body"/>
          </p:nvPr>
        </p:nvSpPr>
        <p:spPr>
          <a:xfrm>
            <a:off x="819150" y="606550"/>
            <a:ext cx="7505700" cy="3832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6" name="Google Shape;226;p29"/>
          <p:cNvPicPr preferRelativeResize="0"/>
          <p:nvPr/>
        </p:nvPicPr>
        <p:blipFill>
          <a:blip r:embed="rId3">
            <a:alphaModFix/>
          </a:blip>
          <a:stretch>
            <a:fillRect/>
          </a:stretch>
        </p:blipFill>
        <p:spPr>
          <a:xfrm>
            <a:off x="675225" y="288675"/>
            <a:ext cx="7701999" cy="39113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0"/>
          <p:cNvSpPr txBox="1"/>
          <p:nvPr>
            <p:ph idx="1" type="body"/>
          </p:nvPr>
        </p:nvSpPr>
        <p:spPr>
          <a:xfrm>
            <a:off x="819150" y="526450"/>
            <a:ext cx="7505700" cy="391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2" name="Google Shape;232;p30"/>
          <p:cNvPicPr preferRelativeResize="0"/>
          <p:nvPr/>
        </p:nvPicPr>
        <p:blipFill>
          <a:blip r:embed="rId3">
            <a:alphaModFix/>
          </a:blip>
          <a:stretch>
            <a:fillRect/>
          </a:stretch>
        </p:blipFill>
        <p:spPr>
          <a:xfrm>
            <a:off x="537900" y="526450"/>
            <a:ext cx="7661075" cy="3912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rgbClr val="000000"/>
                </a:solidFill>
                <a:latin typeface="Calibri"/>
                <a:ea typeface="Calibri"/>
                <a:cs typeface="Calibri"/>
                <a:sym typeface="Calibri"/>
              </a:rPr>
              <a:t>Gold</a:t>
            </a:r>
            <a:r>
              <a:rPr lang="en" sz="1400">
                <a:solidFill>
                  <a:srgbClr val="000000"/>
                </a:solidFill>
                <a:latin typeface="Calibri"/>
                <a:ea typeface="Calibri"/>
                <a:cs typeface="Calibri"/>
                <a:sym typeface="Calibri"/>
              </a:rPr>
              <a:t> Trading Algorithm/Backtesting analysis</a:t>
            </a:r>
            <a:endParaRPr/>
          </a:p>
        </p:txBody>
      </p:sp>
      <p:sp>
        <p:nvSpPr>
          <p:cNvPr id="238" name="Google Shape;238;p31"/>
          <p:cNvSpPr txBox="1"/>
          <p:nvPr>
            <p:ph idx="1" type="body"/>
          </p:nvPr>
        </p:nvSpPr>
        <p:spPr>
          <a:xfrm>
            <a:off x="819150" y="1487300"/>
            <a:ext cx="7505700" cy="29514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The predictions data frame from simple moving averages trend analysis was combined with historical prices of Gold obtained from Yahoo Finance </a:t>
            </a:r>
            <a:r>
              <a:rPr lang="en"/>
              <a:t>was produced to track past and future possible entry exit points.</a:t>
            </a:r>
            <a:endParaRPr/>
          </a:p>
          <a:p>
            <a:pPr indent="-298450" lvl="1" marL="914400" rtl="0" algn="l">
              <a:spcBef>
                <a:spcPts val="0"/>
              </a:spcBef>
              <a:spcAft>
                <a:spcPts val="0"/>
              </a:spcAft>
              <a:buSzPts val="1100"/>
              <a:buChar char="○"/>
            </a:pPr>
            <a:r>
              <a:rPr lang="en"/>
              <a:t>ARIMA model for future closing prices was not compatible with Gold Trading Algorithm, another model needed to be used</a:t>
            </a:r>
            <a:endParaRPr/>
          </a:p>
          <a:p>
            <a:pPr indent="-298450" lvl="1" marL="914400" rtl="0" algn="l">
              <a:spcBef>
                <a:spcPts val="0"/>
              </a:spcBef>
              <a:spcAft>
                <a:spcPts val="0"/>
              </a:spcAft>
              <a:buSzPts val="1100"/>
              <a:buChar char="○"/>
            </a:pPr>
            <a:r>
              <a:rPr lang="en"/>
              <a:t>To optimize these results, daily return prices would need to be tracked as opposed to just closing prices </a:t>
            </a:r>
            <a:endParaRPr/>
          </a:p>
          <a:p>
            <a:pPr indent="-311150" lvl="0" marL="457200" rtl="0" algn="l">
              <a:spcBef>
                <a:spcPts val="0"/>
              </a:spcBef>
              <a:spcAft>
                <a:spcPts val="0"/>
              </a:spcAft>
              <a:buSzPts val="1300"/>
              <a:buChar char="●"/>
            </a:pPr>
            <a:r>
              <a:rPr lang="en"/>
              <a:t>Same rolling windows were used as in BTC in order to simulate historical volatility of Gold prices</a:t>
            </a:r>
            <a:endParaRPr/>
          </a:p>
          <a:p>
            <a:pPr indent="-311150" lvl="0" marL="457200" rtl="0" algn="l">
              <a:spcBef>
                <a:spcPts val="0"/>
              </a:spcBef>
              <a:spcAft>
                <a:spcPts val="0"/>
              </a:spcAft>
              <a:buSzPts val="1300"/>
              <a:buChar char="●"/>
            </a:pPr>
            <a:r>
              <a:rPr lang="en"/>
              <a:t>Based on the trading algorithm for Gold, there seems to be no entry/exit points in the testing periods </a:t>
            </a:r>
            <a:endParaRPr/>
          </a:p>
          <a:p>
            <a:pPr indent="-311150" lvl="0" marL="457200" rtl="0" algn="l">
              <a:spcBef>
                <a:spcPts val="0"/>
              </a:spcBef>
              <a:spcAft>
                <a:spcPts val="0"/>
              </a:spcAft>
              <a:buSzPts val="1300"/>
              <a:buChar char="●"/>
            </a:pPr>
            <a:r>
              <a:rPr lang="en"/>
              <a:t>Backtesting of gold trading algorithm seems to somewhat corroborate our findings to not enter the market post 2/1/23 and to enter the Gold market back in 5/04/23</a:t>
            </a:r>
            <a:endParaRPr/>
          </a:p>
          <a:p>
            <a:pPr indent="-298450" lvl="1" marL="914400" rtl="0" algn="l">
              <a:spcBef>
                <a:spcPts val="0"/>
              </a:spcBef>
              <a:spcAft>
                <a:spcPts val="0"/>
              </a:spcAft>
              <a:buSzPts val="1100"/>
              <a:buChar char="○"/>
            </a:pPr>
            <a:r>
              <a:rPr lang="en"/>
              <a:t>Post 5/04/2023 backtesting does not seem to align with the true values from trading algorithm.</a:t>
            </a:r>
            <a:endParaRPr/>
          </a:p>
          <a:p>
            <a:pPr indent="-298450" lvl="1" marL="914400" rtl="0" algn="l">
              <a:spcBef>
                <a:spcPts val="0"/>
              </a:spcBef>
              <a:spcAft>
                <a:spcPts val="0"/>
              </a:spcAft>
              <a:buSzPts val="1100"/>
              <a:buChar char="○"/>
            </a:pPr>
            <a:r>
              <a:rPr lang="en"/>
              <a:t>Adjusting dataframe or using a different predictions dataframe would yield more accurate results.</a:t>
            </a:r>
            <a:endParaRPr/>
          </a:p>
          <a:p>
            <a:pPr indent="-298450" lvl="1" marL="914400" rtl="0" algn="l">
              <a:spcBef>
                <a:spcPts val="0"/>
              </a:spcBef>
              <a:spcAft>
                <a:spcPts val="0"/>
              </a:spcAft>
              <a:buSzPts val="1100"/>
              <a:buChar char="○"/>
            </a:pPr>
            <a:r>
              <a:rPr lang="en"/>
              <a:t>We hypothesize that the entry point of 5/04/2023  is correct and that the portfolio value would increase based on historical gold prices.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37637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BF9000"/>
                </a:solidFill>
                <a:latin typeface="Roboto"/>
                <a:ea typeface="Roboto"/>
                <a:cs typeface="Roboto"/>
                <a:sym typeface="Roboto"/>
              </a:rPr>
              <a:t>Motivation and Summary:</a:t>
            </a:r>
            <a:endParaRPr>
              <a:solidFill>
                <a:srgbClr val="BF9000"/>
              </a:solidFill>
            </a:endParaRPr>
          </a:p>
        </p:txBody>
      </p:sp>
      <p:sp>
        <p:nvSpPr>
          <p:cNvPr id="135" name="Google Shape;135;p14"/>
          <p:cNvSpPr txBox="1"/>
          <p:nvPr>
            <p:ph idx="1" type="body"/>
          </p:nvPr>
        </p:nvSpPr>
        <p:spPr>
          <a:xfrm>
            <a:off x="819150" y="1270325"/>
            <a:ext cx="7505700" cy="3214200"/>
          </a:xfrm>
          <a:prstGeom prst="rect">
            <a:avLst/>
          </a:prstGeom>
          <a:solidFill>
            <a:schemeClr val="dk1"/>
          </a:solidFill>
          <a:ln cap="flat" cmpd="sng" w="9525">
            <a:solidFill>
              <a:srgbClr val="7F6000"/>
            </a:solidFill>
            <a:prstDash val="solid"/>
            <a:round/>
            <a:headEnd len="sm" w="sm" type="none"/>
            <a:tailEnd len="sm" w="sm" type="none"/>
          </a:ln>
        </p:spPr>
        <p:txBody>
          <a:bodyPr anchorCtr="0" anchor="t" bIns="91425" lIns="91425" spcFirstLastPara="1" rIns="91425" wrap="square" tIns="91425">
            <a:normAutofit/>
          </a:bodyPr>
          <a:lstStyle/>
          <a:p>
            <a:pPr indent="0" lvl="0" marL="457200" rtl="0" algn="l">
              <a:spcBef>
                <a:spcPts val="0"/>
              </a:spcBef>
              <a:spcAft>
                <a:spcPts val="0"/>
              </a:spcAft>
              <a:buNone/>
            </a:pPr>
            <a:r>
              <a:rPr lang="en" sz="1150">
                <a:solidFill>
                  <a:srgbClr val="2A3990"/>
                </a:solidFill>
                <a:highlight>
                  <a:schemeClr val="dk1"/>
                </a:highlight>
                <a:latin typeface="Arial"/>
                <a:ea typeface="Arial"/>
                <a:cs typeface="Arial"/>
                <a:sym typeface="Arial"/>
              </a:rPr>
              <a:t>In this project, our goal is to predict Gold and Bitcoin (Crypto Gold) price for a 30-day testing period. The reason we chose these two types of assets is that Bitcoin is a investment opportunity, but it is very volatile and some investors don't feel comfortable investing in it. We are trying to find the entry and exit point for Bitcoin and Gold, so when Bitcoin is in decline, we will exit the position and invest the money in Gold which is much less volatile but has some potential for growth. We hope by this technique, we will increase the return of the investment and reduce the risk of investing in bitcoin and make it a more favorable investment for risk averse investors. We will be using machine learning techniques Time Series to predict the future price of Bitcoin and Gold in next 30 days and Algorithmic trading to find out entry and exit point to switch between Bitcoin and Gold.</a:t>
            </a:r>
            <a:endParaRPr sz="1150">
              <a:solidFill>
                <a:srgbClr val="2A3990"/>
              </a:solidFill>
              <a:highlight>
                <a:schemeClr val="dk1"/>
              </a:highlight>
              <a:latin typeface="Arial"/>
              <a:ea typeface="Arial"/>
              <a:cs typeface="Arial"/>
              <a:sym typeface="Arial"/>
            </a:endParaRPr>
          </a:p>
          <a:p>
            <a:pPr indent="0" lvl="0" marL="457200" rtl="0" algn="l">
              <a:spcBef>
                <a:spcPts val="1200"/>
              </a:spcBef>
              <a:spcAft>
                <a:spcPts val="1200"/>
              </a:spcAft>
              <a:buNone/>
            </a:pPr>
            <a:r>
              <a:rPr lang="en" sz="1150">
                <a:solidFill>
                  <a:srgbClr val="2A3990"/>
                </a:solidFill>
                <a:highlight>
                  <a:schemeClr val="dk1"/>
                </a:highlight>
                <a:latin typeface="Arial"/>
                <a:ea typeface="Arial"/>
                <a:cs typeface="Arial"/>
                <a:sym typeface="Arial"/>
              </a:rPr>
              <a:t>The data for this analysis are Bitcoin and Gold historical closing prices between 1/1/2015 and 5/31/2023 which was downloaded from Yahoo Finance. We predicted the price for both between 6/1/2023 to 6/30/2023.</a:t>
            </a:r>
            <a:r>
              <a:rPr lang="en" sz="1800">
                <a:solidFill>
                  <a:srgbClr val="2A3990"/>
                </a:solidFill>
                <a:highlight>
                  <a:schemeClr val="dk1"/>
                </a:highlight>
              </a:rPr>
              <a:t> </a:t>
            </a:r>
            <a:endParaRPr sz="1800">
              <a:solidFill>
                <a:srgbClr val="2A3990"/>
              </a:solidFill>
              <a:highlight>
                <a:schemeClr val="dk1"/>
              </a:high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2"/>
          <p:cNvSpPr txBox="1"/>
          <p:nvPr>
            <p:ph idx="1" type="body"/>
          </p:nvPr>
        </p:nvSpPr>
        <p:spPr>
          <a:xfrm>
            <a:off x="819150" y="732425"/>
            <a:ext cx="7505700" cy="3706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4" name="Google Shape;244;p32"/>
          <p:cNvPicPr preferRelativeResize="0"/>
          <p:nvPr/>
        </p:nvPicPr>
        <p:blipFill>
          <a:blip r:embed="rId3">
            <a:alphaModFix/>
          </a:blip>
          <a:stretch>
            <a:fillRect/>
          </a:stretch>
        </p:blipFill>
        <p:spPr>
          <a:xfrm>
            <a:off x="675225" y="612325"/>
            <a:ext cx="7782123" cy="39188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3"/>
          <p:cNvSpPr txBox="1"/>
          <p:nvPr>
            <p:ph idx="1" type="body"/>
          </p:nvPr>
        </p:nvSpPr>
        <p:spPr>
          <a:xfrm>
            <a:off x="819150" y="549325"/>
            <a:ext cx="7505700" cy="3889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0" name="Google Shape;250;p33"/>
          <p:cNvPicPr preferRelativeResize="0"/>
          <p:nvPr/>
        </p:nvPicPr>
        <p:blipFill>
          <a:blip r:embed="rId3">
            <a:alphaModFix/>
          </a:blip>
          <a:stretch>
            <a:fillRect/>
          </a:stretch>
        </p:blipFill>
        <p:spPr>
          <a:xfrm>
            <a:off x="606550" y="549325"/>
            <a:ext cx="7770675" cy="38507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4"/>
          <p:cNvSpPr txBox="1"/>
          <p:nvPr>
            <p:ph idx="1" type="body"/>
          </p:nvPr>
        </p:nvSpPr>
        <p:spPr>
          <a:xfrm>
            <a:off x="819150" y="789650"/>
            <a:ext cx="7505700" cy="3649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6" name="Google Shape;256;p34"/>
          <p:cNvPicPr preferRelativeResize="0"/>
          <p:nvPr/>
        </p:nvPicPr>
        <p:blipFill>
          <a:blip r:embed="rId3">
            <a:alphaModFix/>
          </a:blip>
          <a:stretch>
            <a:fillRect/>
          </a:stretch>
        </p:blipFill>
        <p:spPr>
          <a:xfrm>
            <a:off x="606550" y="743400"/>
            <a:ext cx="7988127" cy="36567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a:t>
            </a:r>
            <a:endParaRPr/>
          </a:p>
        </p:txBody>
      </p:sp>
      <p:sp>
        <p:nvSpPr>
          <p:cNvPr id="262" name="Google Shape;262;p3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Extend this model out further and test model using various ML techniques</a:t>
            </a:r>
            <a:endParaRPr/>
          </a:p>
          <a:p>
            <a:pPr indent="-311150" lvl="0" marL="457200" rtl="0" algn="l">
              <a:spcBef>
                <a:spcPts val="0"/>
              </a:spcBef>
              <a:spcAft>
                <a:spcPts val="0"/>
              </a:spcAft>
              <a:buSzPts val="1300"/>
              <a:buChar char="●"/>
            </a:pPr>
            <a:r>
              <a:rPr lang="en"/>
              <a:t>Based on results no entry/exit points for testing data </a:t>
            </a:r>
            <a:endParaRPr/>
          </a:p>
          <a:p>
            <a:pPr indent="-311150" lvl="0" marL="457200" rtl="0" algn="l">
              <a:spcBef>
                <a:spcPts val="0"/>
              </a:spcBef>
              <a:spcAft>
                <a:spcPts val="0"/>
              </a:spcAft>
              <a:buSzPts val="1300"/>
              <a:buChar char="●"/>
            </a:pPr>
            <a:r>
              <a:rPr lang="en"/>
              <a:t>Given a portfolio value starting in 2015, there would be greater potential for returns with Bitcoin.</a:t>
            </a:r>
            <a:endParaRPr/>
          </a:p>
          <a:p>
            <a:pPr indent="-311150" lvl="0" marL="457200" rtl="0" algn="l">
              <a:spcBef>
                <a:spcPts val="0"/>
              </a:spcBef>
              <a:spcAft>
                <a:spcPts val="0"/>
              </a:spcAft>
              <a:buSzPts val="1300"/>
              <a:buChar char="●"/>
            </a:pPr>
            <a:r>
              <a:rPr lang="en"/>
              <a:t>Historically there have been only a few </a:t>
            </a:r>
            <a:r>
              <a:rPr lang="en"/>
              <a:t>instances</a:t>
            </a:r>
            <a:r>
              <a:rPr lang="en"/>
              <a:t> where an entry point in BTC would indicate an exit point in Gold or vice versa. Though these assets are uncorrelated these exit and entry points are not a 1:1 tradeoff - timing the market </a:t>
            </a:r>
            <a:r>
              <a:rPr lang="en"/>
              <a:t>would</a:t>
            </a:r>
            <a:r>
              <a:rPr lang="en"/>
              <a:t> be difficult.</a:t>
            </a:r>
            <a:endParaRPr/>
          </a:p>
          <a:p>
            <a:pPr indent="-311150" lvl="0" marL="457200" rtl="0" algn="l">
              <a:spcBef>
                <a:spcPts val="0"/>
              </a:spcBef>
              <a:spcAft>
                <a:spcPts val="0"/>
              </a:spcAft>
              <a:buSzPts val="1300"/>
              <a:buChar char="●"/>
            </a:pPr>
            <a:r>
              <a:rPr lang="en"/>
              <a:t>Further</a:t>
            </a:r>
            <a:r>
              <a:rPr lang="en"/>
              <a:t> examination of other asset classes compared to BTC would make for better risk mitigation.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492100"/>
            <a:ext cx="7505700" cy="526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 and Data:</a:t>
            </a:r>
            <a:endParaRPr/>
          </a:p>
        </p:txBody>
      </p:sp>
      <p:sp>
        <p:nvSpPr>
          <p:cNvPr id="141" name="Google Shape;141;p15"/>
          <p:cNvSpPr txBox="1"/>
          <p:nvPr>
            <p:ph idx="1" type="body"/>
          </p:nvPr>
        </p:nvSpPr>
        <p:spPr>
          <a:xfrm>
            <a:off x="819150" y="1132975"/>
            <a:ext cx="7505700" cy="37422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rgbClr val="2A3990"/>
              </a:buClr>
              <a:buSzPts val="1800"/>
              <a:buFont typeface="Roboto"/>
              <a:buChar char="●"/>
            </a:pPr>
            <a:r>
              <a:rPr lang="en" sz="1800">
                <a:solidFill>
                  <a:srgbClr val="2A3990"/>
                </a:solidFill>
                <a:latin typeface="Roboto"/>
                <a:ea typeface="Roboto"/>
                <a:cs typeface="Roboto"/>
                <a:sym typeface="Roboto"/>
              </a:rPr>
              <a:t>Our main questions were: </a:t>
            </a:r>
            <a:endParaRPr sz="1800">
              <a:solidFill>
                <a:srgbClr val="2A3990"/>
              </a:solidFill>
              <a:latin typeface="Roboto"/>
              <a:ea typeface="Roboto"/>
              <a:cs typeface="Roboto"/>
              <a:sym typeface="Roboto"/>
            </a:endParaRPr>
          </a:p>
          <a:p>
            <a:pPr indent="-304800" lvl="1" marL="914400" rtl="0" algn="l">
              <a:spcBef>
                <a:spcPts val="0"/>
              </a:spcBef>
              <a:spcAft>
                <a:spcPts val="0"/>
              </a:spcAft>
              <a:buClr>
                <a:srgbClr val="2A3990"/>
              </a:buClr>
              <a:buSzPts val="1200"/>
              <a:buFont typeface="Roboto"/>
              <a:buChar char="○"/>
            </a:pPr>
            <a:r>
              <a:rPr lang="en" sz="1200">
                <a:solidFill>
                  <a:srgbClr val="2A3990"/>
                </a:solidFill>
                <a:latin typeface="Roboto"/>
                <a:ea typeface="Roboto"/>
                <a:cs typeface="Roboto"/>
                <a:sym typeface="Roboto"/>
              </a:rPr>
              <a:t>Can we find entry and exit points for Bitcoin and Gold </a:t>
            </a:r>
            <a:r>
              <a:rPr lang="en" sz="1200">
                <a:solidFill>
                  <a:srgbClr val="2A3990"/>
                </a:solidFill>
                <a:latin typeface="Roboto"/>
                <a:ea typeface="Roboto"/>
                <a:cs typeface="Roboto"/>
                <a:sym typeface="Roboto"/>
              </a:rPr>
              <a:t>based</a:t>
            </a:r>
            <a:r>
              <a:rPr lang="en" sz="1200">
                <a:solidFill>
                  <a:srgbClr val="2A3990"/>
                </a:solidFill>
                <a:latin typeface="Roboto"/>
                <a:ea typeface="Roboto"/>
                <a:cs typeface="Roboto"/>
                <a:sym typeface="Roboto"/>
              </a:rPr>
              <a:t> on  historical closing price</a:t>
            </a:r>
            <a:endParaRPr sz="1200">
              <a:solidFill>
                <a:srgbClr val="2A3990"/>
              </a:solidFill>
              <a:latin typeface="Roboto"/>
              <a:ea typeface="Roboto"/>
              <a:cs typeface="Roboto"/>
              <a:sym typeface="Roboto"/>
            </a:endParaRPr>
          </a:p>
          <a:p>
            <a:pPr indent="-336550" lvl="1" marL="914400" rtl="0" algn="l">
              <a:spcBef>
                <a:spcPts val="0"/>
              </a:spcBef>
              <a:spcAft>
                <a:spcPts val="0"/>
              </a:spcAft>
              <a:buClr>
                <a:srgbClr val="2A3990"/>
              </a:buClr>
              <a:buSzPts val="1700"/>
              <a:buFont typeface="Roboto"/>
              <a:buChar char="○"/>
            </a:pPr>
            <a:r>
              <a:rPr lang="en" sz="1200">
                <a:solidFill>
                  <a:srgbClr val="2A3990"/>
                </a:solidFill>
                <a:latin typeface="Roboto"/>
                <a:ea typeface="Roboto"/>
                <a:cs typeface="Roboto"/>
                <a:sym typeface="Roboto"/>
              </a:rPr>
              <a:t>Can we reduce the risk of </a:t>
            </a:r>
            <a:r>
              <a:rPr lang="en" sz="1200">
                <a:solidFill>
                  <a:srgbClr val="2A3990"/>
                </a:solidFill>
                <a:latin typeface="Roboto"/>
                <a:ea typeface="Roboto"/>
                <a:cs typeface="Roboto"/>
                <a:sym typeface="Roboto"/>
              </a:rPr>
              <a:t>investment</a:t>
            </a:r>
            <a:r>
              <a:rPr lang="en" sz="1200">
                <a:solidFill>
                  <a:srgbClr val="2A3990"/>
                </a:solidFill>
                <a:latin typeface="Roboto"/>
                <a:ea typeface="Roboto"/>
                <a:cs typeface="Roboto"/>
                <a:sym typeface="Roboto"/>
              </a:rPr>
              <a:t> in Bitcoin by exiting the position and </a:t>
            </a:r>
            <a:r>
              <a:rPr lang="en" sz="1200">
                <a:solidFill>
                  <a:srgbClr val="2A3990"/>
                </a:solidFill>
                <a:latin typeface="Roboto"/>
                <a:ea typeface="Roboto"/>
                <a:cs typeface="Roboto"/>
                <a:sym typeface="Roboto"/>
              </a:rPr>
              <a:t>entering</a:t>
            </a:r>
            <a:r>
              <a:rPr lang="en" sz="1200">
                <a:solidFill>
                  <a:srgbClr val="2A3990"/>
                </a:solidFill>
                <a:latin typeface="Roboto"/>
                <a:ea typeface="Roboto"/>
                <a:cs typeface="Roboto"/>
                <a:sym typeface="Roboto"/>
              </a:rPr>
              <a:t> in Gold using signals</a:t>
            </a:r>
            <a:endParaRPr sz="1200">
              <a:solidFill>
                <a:srgbClr val="2A3990"/>
              </a:solidFill>
              <a:latin typeface="Roboto"/>
              <a:ea typeface="Roboto"/>
              <a:cs typeface="Roboto"/>
              <a:sym typeface="Roboto"/>
            </a:endParaRPr>
          </a:p>
          <a:p>
            <a:pPr indent="-336550" lvl="1" marL="914400" rtl="0" algn="l">
              <a:spcBef>
                <a:spcPts val="0"/>
              </a:spcBef>
              <a:spcAft>
                <a:spcPts val="0"/>
              </a:spcAft>
              <a:buClr>
                <a:srgbClr val="2A3990"/>
              </a:buClr>
              <a:buSzPts val="1700"/>
              <a:buFont typeface="Roboto"/>
              <a:buChar char="○"/>
            </a:pPr>
            <a:r>
              <a:rPr lang="en" sz="1200">
                <a:solidFill>
                  <a:srgbClr val="2A3990"/>
                </a:solidFill>
                <a:latin typeface="Roboto"/>
                <a:ea typeface="Roboto"/>
                <a:cs typeface="Roboto"/>
                <a:sym typeface="Roboto"/>
              </a:rPr>
              <a:t>Can we </a:t>
            </a:r>
            <a:r>
              <a:rPr lang="en" sz="1200">
                <a:solidFill>
                  <a:srgbClr val="2A3990"/>
                </a:solidFill>
                <a:latin typeface="Roboto"/>
                <a:ea typeface="Roboto"/>
                <a:cs typeface="Roboto"/>
                <a:sym typeface="Roboto"/>
              </a:rPr>
              <a:t>increase</a:t>
            </a:r>
            <a:r>
              <a:rPr lang="en" sz="1200">
                <a:solidFill>
                  <a:srgbClr val="2A3990"/>
                </a:solidFill>
                <a:latin typeface="Roboto"/>
                <a:ea typeface="Roboto"/>
                <a:cs typeface="Roboto"/>
                <a:sym typeface="Roboto"/>
              </a:rPr>
              <a:t> </a:t>
            </a:r>
            <a:r>
              <a:rPr lang="en" sz="1200">
                <a:solidFill>
                  <a:srgbClr val="2A3990"/>
                </a:solidFill>
                <a:latin typeface="Roboto"/>
                <a:ea typeface="Roboto"/>
                <a:cs typeface="Roboto"/>
                <a:sym typeface="Roboto"/>
              </a:rPr>
              <a:t>investment</a:t>
            </a:r>
            <a:r>
              <a:rPr lang="en" sz="1200">
                <a:solidFill>
                  <a:srgbClr val="2A3990"/>
                </a:solidFill>
                <a:latin typeface="Roboto"/>
                <a:ea typeface="Roboto"/>
                <a:cs typeface="Roboto"/>
                <a:sym typeface="Roboto"/>
              </a:rPr>
              <a:t> return by switching between Bitcoin and Gold using our model signals</a:t>
            </a:r>
            <a:endParaRPr sz="1200">
              <a:solidFill>
                <a:srgbClr val="2A3990"/>
              </a:solidFill>
              <a:latin typeface="Roboto"/>
              <a:ea typeface="Roboto"/>
              <a:cs typeface="Roboto"/>
              <a:sym typeface="Roboto"/>
            </a:endParaRPr>
          </a:p>
          <a:p>
            <a:pPr indent="0" lvl="0" marL="0" rtl="0" algn="l">
              <a:lnSpc>
                <a:spcPct val="100000"/>
              </a:lnSpc>
              <a:spcBef>
                <a:spcPts val="1200"/>
              </a:spcBef>
              <a:spcAft>
                <a:spcPts val="0"/>
              </a:spcAft>
              <a:buNone/>
            </a:pPr>
            <a:r>
              <a:rPr lang="en" sz="1600">
                <a:solidFill>
                  <a:srgbClr val="2A3990"/>
                </a:solidFill>
              </a:rPr>
              <a:t>We will be using </a:t>
            </a:r>
            <a:r>
              <a:rPr lang="en" sz="1600">
                <a:solidFill>
                  <a:srgbClr val="2A3990"/>
                </a:solidFill>
              </a:rPr>
              <a:t>machine</a:t>
            </a:r>
            <a:r>
              <a:rPr lang="en" sz="1600">
                <a:solidFill>
                  <a:srgbClr val="2A3990"/>
                </a:solidFill>
              </a:rPr>
              <a:t> </a:t>
            </a:r>
            <a:r>
              <a:rPr lang="en" sz="1600">
                <a:solidFill>
                  <a:srgbClr val="2A3990"/>
                </a:solidFill>
              </a:rPr>
              <a:t>learning</a:t>
            </a:r>
            <a:r>
              <a:rPr lang="en" sz="1600">
                <a:solidFill>
                  <a:srgbClr val="2A3990"/>
                </a:solidFill>
              </a:rPr>
              <a:t> </a:t>
            </a:r>
            <a:r>
              <a:rPr lang="en" sz="1600">
                <a:solidFill>
                  <a:srgbClr val="2A3990"/>
                </a:solidFill>
              </a:rPr>
              <a:t>technique</a:t>
            </a:r>
            <a:r>
              <a:rPr lang="en" sz="1600">
                <a:solidFill>
                  <a:srgbClr val="2A3990"/>
                </a:solidFill>
              </a:rPr>
              <a:t> Time Series to predict the future price of Bitcoin and Gold in next 30 days and </a:t>
            </a:r>
            <a:r>
              <a:rPr lang="en" sz="1600">
                <a:solidFill>
                  <a:srgbClr val="2A3990"/>
                </a:solidFill>
              </a:rPr>
              <a:t>Algorithmic</a:t>
            </a:r>
            <a:r>
              <a:rPr lang="en" sz="1600">
                <a:solidFill>
                  <a:srgbClr val="2A3990"/>
                </a:solidFill>
              </a:rPr>
              <a:t> trading to find out entry and exit point to </a:t>
            </a:r>
            <a:r>
              <a:rPr lang="en" sz="1600">
                <a:solidFill>
                  <a:srgbClr val="2A3990"/>
                </a:solidFill>
              </a:rPr>
              <a:t>switch</a:t>
            </a:r>
            <a:r>
              <a:rPr lang="en" sz="1600">
                <a:solidFill>
                  <a:srgbClr val="2A3990"/>
                </a:solidFill>
              </a:rPr>
              <a:t> between Bitcoin and Gold. </a:t>
            </a:r>
            <a:endParaRPr sz="1600">
              <a:solidFill>
                <a:srgbClr val="2A3990"/>
              </a:solidFill>
            </a:endParaRPr>
          </a:p>
          <a:p>
            <a:pPr indent="0" lvl="0" marL="0" rtl="0" algn="l">
              <a:lnSpc>
                <a:spcPct val="100000"/>
              </a:lnSpc>
              <a:spcBef>
                <a:spcPts val="1200"/>
              </a:spcBef>
              <a:spcAft>
                <a:spcPts val="0"/>
              </a:spcAft>
              <a:buNone/>
            </a:pPr>
            <a:r>
              <a:rPr lang="en" sz="1600">
                <a:solidFill>
                  <a:srgbClr val="2A3990"/>
                </a:solidFill>
              </a:rPr>
              <a:t>The data for this analysis Bitcoin and Gold Closing price between 1/1/2015 and 5/31/2023 was downloaded </a:t>
            </a:r>
            <a:r>
              <a:rPr lang="en" sz="1600">
                <a:solidFill>
                  <a:srgbClr val="2A3990"/>
                </a:solidFill>
              </a:rPr>
              <a:t>from</a:t>
            </a:r>
            <a:r>
              <a:rPr lang="en" sz="1600">
                <a:solidFill>
                  <a:srgbClr val="2A3990"/>
                </a:solidFill>
              </a:rPr>
              <a:t> Yahoo Finance. We </a:t>
            </a:r>
            <a:r>
              <a:rPr lang="en" sz="1600">
                <a:solidFill>
                  <a:srgbClr val="2A3990"/>
                </a:solidFill>
              </a:rPr>
              <a:t>predicted</a:t>
            </a:r>
            <a:r>
              <a:rPr lang="en" sz="1600">
                <a:solidFill>
                  <a:srgbClr val="2A3990"/>
                </a:solidFill>
              </a:rPr>
              <a:t> the price for both between 6/1/2023 to 6/30/2023.</a:t>
            </a:r>
            <a:endParaRPr sz="1600">
              <a:solidFill>
                <a:srgbClr val="2A3990"/>
              </a:solidFill>
            </a:endParaRPr>
          </a:p>
          <a:p>
            <a:pPr indent="0" lvl="0" marL="0" rtl="0" algn="l">
              <a:spcBef>
                <a:spcPts val="1200"/>
              </a:spcBef>
              <a:spcAft>
                <a:spcPts val="1200"/>
              </a:spcAft>
              <a:buNone/>
            </a:pPr>
            <a:r>
              <a:t/>
            </a:r>
            <a:endParaRPr sz="1600">
              <a:solidFill>
                <a:srgbClr val="2A399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6"/>
          <p:cNvSpPr txBox="1"/>
          <p:nvPr>
            <p:ph idx="1" type="body"/>
          </p:nvPr>
        </p:nvSpPr>
        <p:spPr>
          <a:xfrm>
            <a:off x="819150" y="549325"/>
            <a:ext cx="7505700" cy="3889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7" name="Google Shape;147;p16"/>
          <p:cNvPicPr preferRelativeResize="0"/>
          <p:nvPr/>
        </p:nvPicPr>
        <p:blipFill>
          <a:blip r:embed="rId3">
            <a:alphaModFix/>
          </a:blip>
          <a:stretch>
            <a:fillRect/>
          </a:stretch>
        </p:blipFill>
        <p:spPr>
          <a:xfrm>
            <a:off x="732425" y="549325"/>
            <a:ext cx="8012900" cy="3889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7"/>
          <p:cNvSpPr txBox="1"/>
          <p:nvPr>
            <p:ph idx="1" type="body"/>
          </p:nvPr>
        </p:nvSpPr>
        <p:spPr>
          <a:xfrm>
            <a:off x="819150" y="560775"/>
            <a:ext cx="7505700" cy="3878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3" name="Google Shape;153;p17"/>
          <p:cNvPicPr preferRelativeResize="0"/>
          <p:nvPr/>
        </p:nvPicPr>
        <p:blipFill>
          <a:blip r:embed="rId3">
            <a:alphaModFix/>
          </a:blip>
          <a:stretch>
            <a:fillRect/>
          </a:stretch>
        </p:blipFill>
        <p:spPr>
          <a:xfrm>
            <a:off x="869775" y="503575"/>
            <a:ext cx="7991874" cy="42737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8"/>
          <p:cNvSpPr txBox="1"/>
          <p:nvPr>
            <p:ph idx="1" type="body"/>
          </p:nvPr>
        </p:nvSpPr>
        <p:spPr>
          <a:xfrm>
            <a:off x="819150" y="526450"/>
            <a:ext cx="7505700" cy="391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9" name="Google Shape;159;p18"/>
          <p:cNvPicPr preferRelativeResize="0"/>
          <p:nvPr/>
        </p:nvPicPr>
        <p:blipFill>
          <a:blip r:embed="rId3">
            <a:alphaModFix/>
          </a:blip>
          <a:stretch>
            <a:fillRect/>
          </a:stretch>
        </p:blipFill>
        <p:spPr>
          <a:xfrm>
            <a:off x="418275" y="343325"/>
            <a:ext cx="8147225" cy="41657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9"/>
          <p:cNvSpPr txBox="1"/>
          <p:nvPr>
            <p:ph idx="1" type="body"/>
          </p:nvPr>
        </p:nvSpPr>
        <p:spPr>
          <a:xfrm>
            <a:off x="819150" y="698100"/>
            <a:ext cx="7505700" cy="3740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5" name="Google Shape;165;p19"/>
          <p:cNvPicPr preferRelativeResize="0"/>
          <p:nvPr/>
        </p:nvPicPr>
        <p:blipFill>
          <a:blip r:embed="rId3">
            <a:alphaModFix/>
          </a:blip>
          <a:stretch>
            <a:fillRect/>
          </a:stretch>
        </p:blipFill>
        <p:spPr>
          <a:xfrm>
            <a:off x="564275" y="698100"/>
            <a:ext cx="7584076" cy="35820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0"/>
          <p:cNvSpPr txBox="1"/>
          <p:nvPr>
            <p:ph idx="1" type="body"/>
          </p:nvPr>
        </p:nvSpPr>
        <p:spPr>
          <a:xfrm>
            <a:off x="819150" y="572225"/>
            <a:ext cx="7505700" cy="386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1" name="Google Shape;171;p20"/>
          <p:cNvPicPr preferRelativeResize="0"/>
          <p:nvPr/>
        </p:nvPicPr>
        <p:blipFill>
          <a:blip r:embed="rId3">
            <a:alphaModFix/>
          </a:blip>
          <a:stretch>
            <a:fillRect/>
          </a:stretch>
        </p:blipFill>
        <p:spPr>
          <a:xfrm>
            <a:off x="450575" y="314724"/>
            <a:ext cx="8105500" cy="42400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1"/>
          <p:cNvSpPr txBox="1"/>
          <p:nvPr>
            <p:ph idx="1" type="body"/>
          </p:nvPr>
        </p:nvSpPr>
        <p:spPr>
          <a:xfrm>
            <a:off x="819150" y="743875"/>
            <a:ext cx="7505700" cy="369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7" name="Google Shape;177;p21"/>
          <p:cNvPicPr preferRelativeResize="0"/>
          <p:nvPr/>
        </p:nvPicPr>
        <p:blipFill>
          <a:blip r:embed="rId3">
            <a:alphaModFix/>
          </a:blip>
          <a:stretch>
            <a:fillRect/>
          </a:stretch>
        </p:blipFill>
        <p:spPr>
          <a:xfrm>
            <a:off x="819149" y="672000"/>
            <a:ext cx="7962026" cy="3799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